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8" r:id="rId5"/>
    <p:sldId id="258" r:id="rId6"/>
    <p:sldId id="267" r:id="rId7"/>
    <p:sldId id="275" r:id="rId8"/>
    <p:sldId id="271" r:id="rId9"/>
    <p:sldId id="272" r:id="rId10"/>
    <p:sldId id="273" r:id="rId11"/>
    <p:sldId id="274" r:id="rId12"/>
    <p:sldId id="277" r:id="rId13"/>
    <p:sldId id="269" r:id="rId14"/>
    <p:sldId id="265" r:id="rId15"/>
    <p:sldId id="266" r:id="rId16"/>
    <p:sldId id="270" r:id="rId17"/>
    <p:sldId id="276" r:id="rId18"/>
    <p:sldId id="260" r:id="rId19"/>
    <p:sldId id="261" r:id="rId20"/>
    <p:sldId id="262" r:id="rId21"/>
    <p:sldId id="26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0" d="100"/>
          <a:sy n="80" d="100"/>
        </p:scale>
        <p:origin x="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BAE-C37A-36A4-3935-F44D7685A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3E53FA1-FAEF-3E31-4A92-F26D15110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BED192E-40CC-3767-780B-09BCBD2C63A8}"/>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FED55F0-4C3E-561B-1E3B-399599AE9C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6FF8F5-6E96-F0E4-3018-81C9A74C25B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79715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2ECE-9A1D-2104-1EB4-D733B1FCC0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6215026-EB5C-31B0-AC88-33574BB16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6E42BB-B480-EE53-E5F6-476770ECA114}"/>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FE1C240F-8215-6574-4FC4-BAFCC074F4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F8D75B-F42D-2907-6CE4-093A98A26429}"/>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6150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B6112-9857-0357-8E36-2BD5691BE8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09D6BE0-980A-2847-D993-090E4AD370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300086-3657-7E1E-60E9-52A6B416B46F}"/>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67ECB3B-397C-C667-A781-CE21CB4C0D7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3F899F5-A07A-EE5A-E108-30604B42305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282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CDE3-C8F7-84E7-C06E-E0CC827C82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15207FA-5811-C223-50EC-A859B8A4E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BA3ED-C434-6828-4591-838F80262BA7}"/>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379C28F5-2C25-97A8-5F07-0187F8EC09A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6EFC15-5454-B83D-D110-AB32BF10B638}"/>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46911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9F38-057D-B86D-10EF-A2421267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5650C39-8D58-D0D9-12C3-C75996F7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DC868-8DB4-656C-B14F-B1159BEA7FFC}"/>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DB08EBD-25D3-CE0E-CC4B-AF96977A40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BB4E845-3400-03B5-B394-4DF9B66A958B}"/>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3827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BB8F-7D1E-8B2C-6ABF-0683B14BB0A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B7BDF16-0D83-076D-38D0-8FAA96220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76DDC3-B7F2-571F-4EA6-EC0BDB200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7A5C73-3322-8B88-2993-B2D9DE0626CE}"/>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D0941610-1585-37C3-BF43-FA3DCB1CF8D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6241D1-E423-64DB-3F1B-42B1DB566E3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92570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691A-8AB0-A2AB-9A53-BFE03FB65F0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BB2CBD3-A315-FE08-2A4E-5C340D7C5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17D5E-5EF7-1B1A-B6B4-9747DED92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497F0C-8354-791E-DDB7-2D1A4D15D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A5E84-7B62-6C67-94A2-CCE12D97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F695432-2A27-ACD2-FB17-530016A1C5A0}"/>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8" name="Footer Placeholder 7">
            <a:extLst>
              <a:ext uri="{FF2B5EF4-FFF2-40B4-BE49-F238E27FC236}">
                <a16:creationId xmlns:a16="http://schemas.microsoft.com/office/drawing/2014/main" id="{23D448A3-18E9-0C14-60F3-8EC52E0574F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FF41EB2-3E80-0262-043C-7969F00FE085}"/>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492838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B04D-C3C4-BA95-AF40-46F0679EE9E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54DEFD3-459C-0EB4-AE00-FE43CE23FB72}"/>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4" name="Footer Placeholder 3">
            <a:extLst>
              <a:ext uri="{FF2B5EF4-FFF2-40B4-BE49-F238E27FC236}">
                <a16:creationId xmlns:a16="http://schemas.microsoft.com/office/drawing/2014/main" id="{9288F336-D340-8A95-9728-80CE094FDC0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01257E2-28A4-7365-EE46-2576F55CB51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59189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64D7-7EDD-A858-08C3-2ACE49E18E4B}"/>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3" name="Footer Placeholder 2">
            <a:extLst>
              <a:ext uri="{FF2B5EF4-FFF2-40B4-BE49-F238E27FC236}">
                <a16:creationId xmlns:a16="http://schemas.microsoft.com/office/drawing/2014/main" id="{E4733D6D-7151-1FC0-F5C8-8654BDC964C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C77A922-8AA9-4C35-3FFB-55AD4709386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45248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7D1-A713-6888-0F05-0E50A4246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883BCB4-B8EE-BFCA-871E-BCBFCED37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39326D7-97A8-5E5A-D01B-698936F8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FB36B-06BF-C399-284D-135803FDDE87}"/>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1A0BBBA0-2B3F-9C48-9582-6392F382679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309A866-5127-F122-0AC2-DC36CB898AC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92949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CE03-E10E-9485-A682-F235E716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EF7736A-D70A-E51B-2422-7B27D6BA9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4D697F1-EC71-04A8-684F-A3D5D7C76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DD2C-3E70-E08F-E049-F62B7AF53295}"/>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594D9354-FDB8-32A3-380F-BC5AB6874E0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3B3AE73-D53F-ED87-F3F6-D925E340CF72}"/>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27828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44EB-BED1-6090-3FEE-60AB3426D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AB26E50-946E-A282-FAD2-645EFF5C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82A1083-F90D-D407-7D7A-846CB0867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A4B02B5F-8733-8E98-F913-DA04D7C77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9B7FE6E-DB95-F05C-F28A-37C93BABF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2083-5010-4F08-88AF-97D2D13202D2}" type="slidenum">
              <a:rPr lang="en-MY" smtClean="0"/>
              <a:t>‹#›</a:t>
            </a:fld>
            <a:endParaRPr lang="en-MY"/>
          </a:p>
        </p:txBody>
      </p:sp>
    </p:spTree>
    <p:extLst>
      <p:ext uri="{BB962C8B-B14F-4D97-AF65-F5344CB8AC3E}">
        <p14:creationId xmlns:p14="http://schemas.microsoft.com/office/powerpoint/2010/main" val="13726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5B9-A136-AE3D-75DA-A4659DC5A9E8}"/>
              </a:ext>
            </a:extLst>
          </p:cNvPr>
          <p:cNvSpPr>
            <a:spLocks noGrp="1"/>
          </p:cNvSpPr>
          <p:nvPr>
            <p:ph type="ctrTitle"/>
          </p:nvPr>
        </p:nvSpPr>
        <p:spPr>
          <a:xfrm>
            <a:off x="1" y="0"/>
            <a:ext cx="5334000" cy="2387600"/>
          </a:xfrm>
        </p:spPr>
        <p:txBody>
          <a:bodyPr>
            <a:normAutofit/>
          </a:bodyPr>
          <a:lstStyle/>
          <a:p>
            <a:r>
              <a:rPr lang="en-MY" sz="5400" dirty="0">
                <a:latin typeface="Agency FB" panose="020B0503020202020204" pitchFamily="34" charset="0"/>
              </a:rPr>
              <a:t>Battle-Hardened  AI</a:t>
            </a:r>
          </a:p>
        </p:txBody>
      </p:sp>
      <p:sp>
        <p:nvSpPr>
          <p:cNvPr id="3" name="Subtitle 2">
            <a:extLst>
              <a:ext uri="{FF2B5EF4-FFF2-40B4-BE49-F238E27FC236}">
                <a16:creationId xmlns:a16="http://schemas.microsoft.com/office/drawing/2014/main" id="{B2E68E64-92B9-E41F-22F4-201133A2EE86}"/>
              </a:ext>
            </a:extLst>
          </p:cNvPr>
          <p:cNvSpPr>
            <a:spLocks noGrp="1"/>
          </p:cNvSpPr>
          <p:nvPr>
            <p:ph type="subTitle" idx="1"/>
          </p:nvPr>
        </p:nvSpPr>
        <p:spPr>
          <a:xfrm>
            <a:off x="0" y="2704264"/>
            <a:ext cx="5333999" cy="1532454"/>
          </a:xfrm>
        </p:spPr>
        <p:txBody>
          <a:bodyPr>
            <a:normAutofit/>
          </a:bodyPr>
          <a:lstStyle/>
          <a:p>
            <a:r>
              <a:rPr lang="en-MY" dirty="0">
                <a:latin typeface="Aptos" panose="020B0004020202020204" pitchFamily="34" charset="0"/>
              </a:rPr>
              <a:t>Full details in: https://github.com/yuhisern7/battle-hardened-ai</a:t>
            </a:r>
          </a:p>
        </p:txBody>
      </p:sp>
      <p:pic>
        <p:nvPicPr>
          <p:cNvPr id="5" name="Picture 4">
            <a:extLst>
              <a:ext uri="{FF2B5EF4-FFF2-40B4-BE49-F238E27FC236}">
                <a16:creationId xmlns:a16="http://schemas.microsoft.com/office/drawing/2014/main" id="{4C9AAEA1-B0A9-2C8A-FBFD-13565B2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DC266C7B-9797-B56F-6E7E-C3CBD47E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 y="4236718"/>
            <a:ext cx="5342313" cy="1723672"/>
          </a:xfrm>
          <a:prstGeom prst="rect">
            <a:avLst/>
          </a:prstGeom>
        </p:spPr>
      </p:pic>
    </p:spTree>
    <p:extLst>
      <p:ext uri="{BB962C8B-B14F-4D97-AF65-F5344CB8AC3E}">
        <p14:creationId xmlns:p14="http://schemas.microsoft.com/office/powerpoint/2010/main" val="34936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F61FB-A7F7-EDEA-399B-E61F6E907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6" y="0"/>
            <a:ext cx="4572000" cy="6858000"/>
          </a:xfrm>
          <a:prstGeom prst="rect">
            <a:avLst/>
          </a:prstGeom>
        </p:spPr>
      </p:pic>
      <p:pic>
        <p:nvPicPr>
          <p:cNvPr id="7" name="Picture 6">
            <a:extLst>
              <a:ext uri="{FF2B5EF4-FFF2-40B4-BE49-F238E27FC236}">
                <a16:creationId xmlns:a16="http://schemas.microsoft.com/office/drawing/2014/main" id="{AC60EDD7-0709-2694-403C-4B03F6447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06" y="0"/>
            <a:ext cx="4572000" cy="6858000"/>
          </a:xfrm>
          <a:prstGeom prst="rect">
            <a:avLst/>
          </a:prstGeom>
        </p:spPr>
      </p:pic>
    </p:spTree>
    <p:extLst>
      <p:ext uri="{BB962C8B-B14F-4D97-AF65-F5344CB8AC3E}">
        <p14:creationId xmlns:p14="http://schemas.microsoft.com/office/powerpoint/2010/main" val="32937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FF9AD-895B-1C19-9C30-AE392C24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11" y="0"/>
            <a:ext cx="4572000" cy="6858000"/>
          </a:xfrm>
          <a:prstGeom prst="rect">
            <a:avLst/>
          </a:prstGeom>
        </p:spPr>
      </p:pic>
      <p:pic>
        <p:nvPicPr>
          <p:cNvPr id="7" name="Picture 6">
            <a:extLst>
              <a:ext uri="{FF2B5EF4-FFF2-40B4-BE49-F238E27FC236}">
                <a16:creationId xmlns:a16="http://schemas.microsoft.com/office/drawing/2014/main" id="{836558AB-37CB-BA7D-D6C9-D8241CD3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11" y="0"/>
            <a:ext cx="4572000" cy="6858000"/>
          </a:xfrm>
          <a:prstGeom prst="rect">
            <a:avLst/>
          </a:prstGeom>
        </p:spPr>
      </p:pic>
    </p:spTree>
    <p:extLst>
      <p:ext uri="{BB962C8B-B14F-4D97-AF65-F5344CB8AC3E}">
        <p14:creationId xmlns:p14="http://schemas.microsoft.com/office/powerpoint/2010/main" val="180661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C88B2F8F-CF8B-036F-D7D5-887570B0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15AD3-7051-D8FE-4C6C-4A5DB69DF3DC}"/>
              </a:ext>
            </a:extLst>
          </p:cNvPr>
          <p:cNvSpPr>
            <a:spLocks noGrp="1"/>
          </p:cNvSpPr>
          <p:nvPr>
            <p:ph type="title"/>
          </p:nvPr>
        </p:nvSpPr>
        <p:spPr>
          <a:xfrm>
            <a:off x="838200" y="2766218"/>
            <a:ext cx="10515600" cy="1325563"/>
          </a:xfrm>
        </p:spPr>
        <p:txBody>
          <a:bodyPr/>
          <a:lstStyle/>
          <a:p>
            <a:pPr algn="ctr"/>
            <a:r>
              <a:rPr lang="en-MY" dirty="0">
                <a:solidFill>
                  <a:schemeClr val="bg1"/>
                </a:solidFill>
              </a:rPr>
              <a:t>DEEP DIVE</a:t>
            </a:r>
          </a:p>
        </p:txBody>
      </p:sp>
    </p:spTree>
    <p:extLst>
      <p:ext uri="{BB962C8B-B14F-4D97-AF65-F5344CB8AC3E}">
        <p14:creationId xmlns:p14="http://schemas.microsoft.com/office/powerpoint/2010/main" val="7284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DD7B-E0A4-C974-0C28-EA353428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6D222-EA9F-B9E4-2784-1791DF0811A0}"/>
              </a:ext>
            </a:extLst>
          </p:cNvPr>
          <p:cNvSpPr>
            <a:spLocks noGrp="1"/>
          </p:cNvSpPr>
          <p:nvPr>
            <p:ph type="title"/>
          </p:nvPr>
        </p:nvSpPr>
        <p:spPr>
          <a:xfrm>
            <a:off x="838200" y="110683"/>
            <a:ext cx="10515600" cy="732155"/>
          </a:xfrm>
        </p:spPr>
        <p:txBody>
          <a:bodyPr/>
          <a:lstStyle/>
          <a:p>
            <a:r>
              <a:rPr lang="en-MY" dirty="0"/>
              <a:t>What Makes Us Different</a:t>
            </a:r>
          </a:p>
        </p:txBody>
      </p:sp>
      <p:sp>
        <p:nvSpPr>
          <p:cNvPr id="3" name="Content Placeholder 2">
            <a:extLst>
              <a:ext uri="{FF2B5EF4-FFF2-40B4-BE49-F238E27FC236}">
                <a16:creationId xmlns:a16="http://schemas.microsoft.com/office/drawing/2014/main" id="{05DF6A73-C629-A95E-9AB9-8B2CAAE2EDB9}"/>
              </a:ext>
            </a:extLst>
          </p:cNvPr>
          <p:cNvSpPr>
            <a:spLocks noGrp="1"/>
          </p:cNvSpPr>
          <p:nvPr>
            <p:ph idx="1"/>
          </p:nvPr>
        </p:nvSpPr>
        <p:spPr>
          <a:xfrm>
            <a:off x="838200" y="903473"/>
            <a:ext cx="10515600" cy="4351338"/>
          </a:xfrm>
        </p:spPr>
        <p:txBody>
          <a:bodyPr>
            <a:noAutofit/>
          </a:bodyPr>
          <a:lstStyle/>
          <a:p>
            <a:pPr marL="0" indent="0" algn="just">
              <a:buNone/>
            </a:pPr>
            <a:r>
              <a:rPr lang="en-US" sz="2200" dirty="0"/>
              <a:t>Battle-Hardened AI is not "better analytics on the same events"—it is a </a:t>
            </a:r>
            <a:r>
              <a:rPr lang="en-US" sz="2200" b="1" dirty="0"/>
              <a:t>**first-layer semantic execution-control system**</a:t>
            </a:r>
            <a:r>
              <a:rPr lang="en-US" sz="2200" dirty="0"/>
              <a:t> that decides if interactions are allowed to exist at all, then drives existing firewalls and security tools with those decisions. For detailed vendor and platform comparison, including timing and stack placement.</a:t>
            </a:r>
          </a:p>
          <a:p>
            <a:pPr marL="0" indent="0" algn="just">
              <a:buNone/>
            </a:pPr>
            <a:endParaRPr lang="en-US" sz="2200" dirty="0"/>
          </a:p>
          <a:p>
            <a:pPr marL="0" indent="0" algn="just">
              <a:buNone/>
            </a:pPr>
            <a:r>
              <a:rPr lang="en-US" sz="2200" b="1" dirty="0"/>
              <a:t>🧪 Example: SSH Credential Stuffing</a:t>
            </a:r>
          </a:p>
          <a:p>
            <a:pPr marL="0" indent="0" algn="just">
              <a:buNone/>
            </a:pPr>
            <a:endParaRPr lang="en-US" sz="2200" dirty="0"/>
          </a:p>
          <a:p>
            <a:pPr algn="just"/>
            <a:r>
              <a:rPr lang="en-US" sz="2200" b="1" dirty="0">
                <a:solidFill>
                  <a:srgbClr val="FF0000"/>
                </a:solidFill>
              </a:rPr>
              <a:t>**Traditional flow:**</a:t>
            </a:r>
            <a:r>
              <a:rPr lang="en-US" sz="2200" dirty="0">
                <a:solidFill>
                  <a:srgbClr val="FF0000"/>
                </a:solidFill>
              </a:rPr>
              <a:t> </a:t>
            </a:r>
            <a:r>
              <a:rPr lang="en-US" sz="2200" dirty="0"/>
              <a:t>Attackers perform high-volume or distributed SSH login attempts. Sessions are established, and only then do downstream tools detect anomalies and raise alerts.</a:t>
            </a:r>
          </a:p>
          <a:p>
            <a:pPr algn="just"/>
            <a:r>
              <a:rPr lang="en-US" sz="2200" b="1" dirty="0"/>
              <a:t>**With Battle-Hardened AI:**</a:t>
            </a:r>
            <a:r>
              <a:rPr lang="en-US" sz="2200" dirty="0"/>
              <a:t> Behavioral, sequence, and trust signals flag abnormal SSH login patterns. Trust for the source degrades, and the semantic execution-denial gate determines that the login attempts are not legitimate for the entity.</a:t>
            </a:r>
          </a:p>
          <a:p>
            <a:pPr algn="just"/>
            <a:r>
              <a:rPr lang="en-US" sz="2200" b="1" dirty="0"/>
              <a:t>**Outcome:**</a:t>
            </a:r>
            <a:r>
              <a:rPr lang="en-US" sz="2200" dirty="0"/>
              <a:t> Connections are blocked </a:t>
            </a:r>
            <a:r>
              <a:rPr lang="en-US" sz="2200" b="1" dirty="0"/>
              <a:t>**before**</a:t>
            </a:r>
            <a:r>
              <a:rPr lang="en-US" sz="2200" dirty="0"/>
              <a:t> successful session establishment, and the attacker cannot meaningfully interact with protected systems.</a:t>
            </a:r>
          </a:p>
          <a:p>
            <a:pPr marL="0" indent="0" algn="just">
              <a:buNone/>
            </a:pPr>
            <a:endParaRPr lang="en-US" sz="2200" dirty="0"/>
          </a:p>
        </p:txBody>
      </p:sp>
    </p:spTree>
    <p:extLst>
      <p:ext uri="{BB962C8B-B14F-4D97-AF65-F5344CB8AC3E}">
        <p14:creationId xmlns:p14="http://schemas.microsoft.com/office/powerpoint/2010/main" val="377314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0C21-0F8D-40E0-E2A2-ADD1DB0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9B0BC-756D-39D7-89B5-635F6D19ED93}"/>
              </a:ext>
            </a:extLst>
          </p:cNvPr>
          <p:cNvSpPr>
            <a:spLocks noGrp="1"/>
          </p:cNvSpPr>
          <p:nvPr>
            <p:ph type="title"/>
          </p:nvPr>
        </p:nvSpPr>
        <p:spPr>
          <a:xfrm>
            <a:off x="838200" y="342717"/>
            <a:ext cx="10515600" cy="525421"/>
          </a:xfrm>
        </p:spPr>
        <p:txBody>
          <a:bodyPr>
            <a:normAutofit fontScale="90000"/>
          </a:bodyPr>
          <a:lstStyle/>
          <a:p>
            <a:r>
              <a:rPr lang="en-MY" dirty="0"/>
              <a:t>Privacy-Preserving Defensive Mesh</a:t>
            </a:r>
            <a:endParaRPr lang="en-US" dirty="0"/>
          </a:p>
        </p:txBody>
      </p:sp>
      <p:sp>
        <p:nvSpPr>
          <p:cNvPr id="4" name="Content Placeholder 3">
            <a:extLst>
              <a:ext uri="{FF2B5EF4-FFF2-40B4-BE49-F238E27FC236}">
                <a16:creationId xmlns:a16="http://schemas.microsoft.com/office/drawing/2014/main" id="{63BF9AB7-8FC5-765D-B4BD-4B4FE02B2E8B}"/>
              </a:ext>
            </a:extLst>
          </p:cNvPr>
          <p:cNvSpPr>
            <a:spLocks noGrp="1"/>
          </p:cNvSpPr>
          <p:nvPr>
            <p:ph idx="1"/>
          </p:nvPr>
        </p:nvSpPr>
        <p:spPr>
          <a:xfrm>
            <a:off x="838200" y="1253331"/>
            <a:ext cx="10515600" cy="4351338"/>
          </a:xfrm>
        </p:spPr>
        <p:txBody>
          <a:bodyPr>
            <a:noAutofit/>
          </a:bodyPr>
          <a:lstStyle/>
          <a:p>
            <a:pPr algn="just"/>
            <a:r>
              <a:rPr lang="en-US" sz="2100" b="1" dirty="0"/>
              <a:t>**One server protects an entire network segment (no endpoint agents required)**</a:t>
            </a:r>
            <a:r>
              <a:rPr lang="en-US" sz="2100" dirty="0"/>
              <a:t> – implemented by the </a:t>
            </a:r>
            <a:r>
              <a:rPr lang="en-US" sz="2100" b="1" dirty="0"/>
              <a:t>**Gateway/Router**</a:t>
            </a:r>
            <a:r>
              <a:rPr lang="en-US" sz="2100" dirty="0"/>
              <a:t> deployment role, where a single Linux node commands the OS firewall for all devices behind it</a:t>
            </a:r>
          </a:p>
          <a:p>
            <a:pPr algn="just"/>
            <a:r>
              <a:rPr lang="en-US" sz="2100" b="1" dirty="0"/>
              <a:t>**Every attack makes the system smarter (automated signature extraction + ML retraining)**</a:t>
            </a:r>
            <a:r>
              <a:rPr lang="en-US" sz="2100" dirty="0"/>
              <a:t> – Stage 5 extracts sanitized signatures, statistics, graph patterns, and reputation into local JSON, and Stage 7/relay retraining fold those into new models and signatures</a:t>
            </a:r>
          </a:p>
          <a:p>
            <a:pPr algn="just"/>
            <a:r>
              <a:rPr lang="en-US" sz="2100" b="1" dirty="0"/>
              <a:t>**Every node benefits from global learning (relay-shared intelligence from worldwide attacks)**</a:t>
            </a:r>
            <a:r>
              <a:rPr lang="en-US" sz="2100" dirty="0"/>
              <a:t> – when the optional relay is enabled, nodes push only sanitized patterns and pull signed models, signatures, and reputation feeds; no customer training data is shared</a:t>
            </a:r>
          </a:p>
          <a:p>
            <a:pPr algn="just"/>
            <a:r>
              <a:rPr lang="en-US" sz="2100" b="1" dirty="0"/>
              <a:t>**Organizations retain full control (relay participation is optional, all data anonymized)**</a:t>
            </a:r>
            <a:r>
              <a:rPr lang="en-US" sz="2100" dirty="0"/>
              <a:t> – relay connectivity is opt-in and can be disabled entirely at install or runtime; when enabled, uploads are restricted to anonymized patterns and aggregated statistics</a:t>
            </a:r>
          </a:p>
          <a:p>
            <a:pPr algn="just"/>
            <a:r>
              <a:rPr lang="en-US" sz="2100" b="1" dirty="0"/>
              <a:t>**Privacy is preserved (no raw payloads, no PII, only statistical features shared)**</a:t>
            </a:r>
            <a:r>
              <a:rPr lang="en-US" sz="2100" dirty="0"/>
              <a:t> – Stage 5 and the relay-side training pipeline are explicitly designed to avoid raw payloads, credentials, and PII; only statistical features, signatures, and anonymized topology are shared </a:t>
            </a:r>
          </a:p>
        </p:txBody>
      </p:sp>
    </p:spTree>
    <p:extLst>
      <p:ext uri="{BB962C8B-B14F-4D97-AF65-F5344CB8AC3E}">
        <p14:creationId xmlns:p14="http://schemas.microsoft.com/office/powerpoint/2010/main" val="68768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FACA-813E-F4A1-4375-CA6EAA806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7F6AD-8D63-9EE5-E3DE-6B112FD9B930}"/>
              </a:ext>
            </a:extLst>
          </p:cNvPr>
          <p:cNvSpPr>
            <a:spLocks noGrp="1"/>
          </p:cNvSpPr>
          <p:nvPr>
            <p:ph type="title"/>
          </p:nvPr>
        </p:nvSpPr>
        <p:spPr>
          <a:xfrm>
            <a:off x="838200" y="365125"/>
            <a:ext cx="10515600" cy="732155"/>
          </a:xfrm>
        </p:spPr>
        <p:txBody>
          <a:bodyPr/>
          <a:lstStyle/>
          <a:p>
            <a:r>
              <a:rPr lang="en-MY" dirty="0"/>
              <a:t>Enhancing Existing Security Controls (part 1)</a:t>
            </a:r>
          </a:p>
        </p:txBody>
      </p:sp>
      <p:sp>
        <p:nvSpPr>
          <p:cNvPr id="3" name="Content Placeholder 2">
            <a:extLst>
              <a:ext uri="{FF2B5EF4-FFF2-40B4-BE49-F238E27FC236}">
                <a16:creationId xmlns:a16="http://schemas.microsoft.com/office/drawing/2014/main" id="{EE711206-0BF9-2BE0-67DA-A44CF3769A4A}"/>
              </a:ext>
            </a:extLst>
          </p:cNvPr>
          <p:cNvSpPr>
            <a:spLocks noGrp="1"/>
          </p:cNvSpPr>
          <p:nvPr>
            <p:ph idx="1"/>
          </p:nvPr>
        </p:nvSpPr>
        <p:spPr>
          <a:xfrm>
            <a:off x="838200" y="1253331"/>
            <a:ext cx="10515600" cy="4351338"/>
          </a:xfrm>
        </p:spPr>
        <p:txBody>
          <a:bodyPr>
            <a:noAutofit/>
          </a:bodyPr>
          <a:lstStyle/>
          <a:p>
            <a:pPr marL="0" indent="0" algn="just">
              <a:buNone/>
            </a:pPr>
            <a:r>
              <a:rPr lang="en-US" sz="2200" dirty="0"/>
              <a:t>Battle-Hardened AI’s Linux and Windows deployments act as a </a:t>
            </a:r>
            <a:r>
              <a:rPr lang="en-US" sz="2200" b="1" dirty="0"/>
              <a:t>**semantic decision engine in front of the existing stack**</a:t>
            </a:r>
            <a:r>
              <a:rPr lang="en-US" sz="2200" dirty="0"/>
              <a:t>, not a replacement. Its JSON outputs (for example, `threat_log.json` and `blocked_ips.json`) and local OS firewall control are designed to amplify:</a:t>
            </a:r>
          </a:p>
          <a:p>
            <a:pPr algn="just"/>
            <a:r>
              <a:rPr lang="en-MY" sz="2200" b="1" dirty="0"/>
              <a:t>**Network firewalls and cloud controls**</a:t>
            </a:r>
            <a:r>
              <a:rPr lang="en-MY" sz="2200" dirty="0"/>
              <a:t> – NGFW, WAF, and cloud security groups/NVAs inherit BH-AI allow/block decisions via dynamic address objects, tags, or automation, so packet-level enforcement (including NAT and segmentation) reflects the 21-layer semantic verdicts.</a:t>
            </a:r>
          </a:p>
          <a:p>
            <a:pPr algn="just"/>
            <a:r>
              <a:rPr lang="en-US" sz="2200" b="1" dirty="0"/>
              <a:t>**Detection and response platforms**</a:t>
            </a:r>
            <a:r>
              <a:rPr lang="en-US" sz="2200" dirty="0"/>
              <a:t> – IDS/IPS, NDR, XDR, and EDR ingest BH-AI decisions as high-signal events, enriching detections, tightening containment policies, and aligning host- and network-level responses around a shared trust score.</a:t>
            </a:r>
          </a:p>
          <a:p>
            <a:pPr algn="just"/>
            <a:r>
              <a:rPr lang="en-MY" sz="2200" b="1" dirty="0"/>
              <a:t>**SIEM and SOAR tooling**</a:t>
            </a:r>
            <a:r>
              <a:rPr lang="en-MY" sz="2200" dirty="0"/>
              <a:t> – SIEMs correlate BH-AI events with logs from other sensors, while SOAR playbooks use its explainable verdicts to drive coordinated changes across NGFW/WAF, XDR/EDR, VPN, ZTNA, and NAC policies.</a:t>
            </a:r>
          </a:p>
          <a:p>
            <a:pPr algn="just"/>
            <a:endParaRPr lang="en-MY" sz="2200" dirty="0"/>
          </a:p>
        </p:txBody>
      </p:sp>
    </p:spTree>
    <p:extLst>
      <p:ext uri="{BB962C8B-B14F-4D97-AF65-F5344CB8AC3E}">
        <p14:creationId xmlns:p14="http://schemas.microsoft.com/office/powerpoint/2010/main" val="30780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72FF-D591-1D03-F605-E87FCB90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8DA20-D6E6-ABF9-611B-54F8B2794104}"/>
              </a:ext>
            </a:extLst>
          </p:cNvPr>
          <p:cNvSpPr>
            <a:spLocks noGrp="1"/>
          </p:cNvSpPr>
          <p:nvPr>
            <p:ph type="title"/>
          </p:nvPr>
        </p:nvSpPr>
        <p:spPr>
          <a:xfrm>
            <a:off x="838200" y="365125"/>
            <a:ext cx="10515600" cy="732155"/>
          </a:xfrm>
        </p:spPr>
        <p:txBody>
          <a:bodyPr/>
          <a:lstStyle/>
          <a:p>
            <a:r>
              <a:rPr lang="en-MY" dirty="0"/>
              <a:t>Enhancing Existing Security Controls (part 2)</a:t>
            </a:r>
          </a:p>
        </p:txBody>
      </p:sp>
      <p:sp>
        <p:nvSpPr>
          <p:cNvPr id="3" name="Content Placeholder 2">
            <a:extLst>
              <a:ext uri="{FF2B5EF4-FFF2-40B4-BE49-F238E27FC236}">
                <a16:creationId xmlns:a16="http://schemas.microsoft.com/office/drawing/2014/main" id="{D0E9DE17-9FDC-095E-A6B8-3BB8FE8CBD3E}"/>
              </a:ext>
            </a:extLst>
          </p:cNvPr>
          <p:cNvSpPr>
            <a:spLocks noGrp="1"/>
          </p:cNvSpPr>
          <p:nvPr>
            <p:ph idx="1"/>
          </p:nvPr>
        </p:nvSpPr>
        <p:spPr>
          <a:xfrm>
            <a:off x="838200" y="1253331"/>
            <a:ext cx="10515600" cy="4351338"/>
          </a:xfrm>
        </p:spPr>
        <p:txBody>
          <a:bodyPr>
            <a:noAutofit/>
          </a:bodyPr>
          <a:lstStyle/>
          <a:p>
            <a:r>
              <a:rPr lang="en-US" sz="2200" b="1" dirty="0"/>
              <a:t>**Access and edge controls**</a:t>
            </a:r>
            <a:r>
              <a:rPr lang="en-US" sz="2200" dirty="0"/>
              <a:t> – VPN concentrators, ZTNA controllers, and NAC platforms can consume BH-AI trust outputs to adapt access (tighten posture checks, quarantine segments, or force re-authentication) when semantic risk increases.</a:t>
            </a:r>
          </a:p>
          <a:p>
            <a:r>
              <a:rPr lang="en-US" sz="2200" b="1" dirty="0"/>
              <a:t>**Application gateways and traffic managers**</a:t>
            </a:r>
            <a:r>
              <a:rPr lang="en-US" sz="2200" dirty="0"/>
              <a:t> – API gateways, reverse proxies, and load balancers can route suspicious flows toward honeypots, throttling, or deeper inspection based on BH-AI’s verdicts, reducing exposure for critical backends.</a:t>
            </a:r>
          </a:p>
          <a:p>
            <a:r>
              <a:rPr lang="en-US" sz="2200" b="1" dirty="0"/>
              <a:t>**GRC, ITSM, and audit workflows**</a:t>
            </a:r>
            <a:r>
              <a:rPr lang="en-US" sz="2200" dirty="0"/>
              <a:t> – Ticketing, GRC, and audit systems can treat BH-AI block decisions as structured, explainable evidence, linking individual enforcement actions (on Linux iptables/ipset/nftables or Windows Defender Firewall) to cases, approvals, and runbooks.</a:t>
            </a:r>
          </a:p>
          <a:p>
            <a:r>
              <a:rPr lang="en-US" sz="2200" dirty="0"/>
              <a:t>Integration with SIEM/SOAR happens via JSON export, not enforcement path</a:t>
            </a:r>
          </a:p>
        </p:txBody>
      </p:sp>
    </p:spTree>
    <p:extLst>
      <p:ext uri="{BB962C8B-B14F-4D97-AF65-F5344CB8AC3E}">
        <p14:creationId xmlns:p14="http://schemas.microsoft.com/office/powerpoint/2010/main" val="398688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CB070DB-1662-41D9-4A41-01FE887C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979F-266D-5162-A245-887B3FBC7909}"/>
              </a:ext>
            </a:extLst>
          </p:cNvPr>
          <p:cNvSpPr>
            <a:spLocks noGrp="1"/>
          </p:cNvSpPr>
          <p:nvPr>
            <p:ph type="title"/>
          </p:nvPr>
        </p:nvSpPr>
        <p:spPr>
          <a:xfrm>
            <a:off x="838200" y="2766218"/>
            <a:ext cx="10515600" cy="1325563"/>
          </a:xfrm>
        </p:spPr>
        <p:txBody>
          <a:bodyPr/>
          <a:lstStyle/>
          <a:p>
            <a:pPr algn="ctr"/>
            <a:r>
              <a:rPr lang="en-MY" dirty="0">
                <a:solidFill>
                  <a:schemeClr val="bg1"/>
                </a:solidFill>
              </a:rPr>
              <a:t>21 AI DETECTION SIGNALS</a:t>
            </a:r>
          </a:p>
        </p:txBody>
      </p:sp>
    </p:spTree>
    <p:extLst>
      <p:ext uri="{BB962C8B-B14F-4D97-AF65-F5344CB8AC3E}">
        <p14:creationId xmlns:p14="http://schemas.microsoft.com/office/powerpoint/2010/main" val="39140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6152-1CF1-CC04-39BF-01BFE33F45D7}"/>
              </a:ext>
            </a:extLst>
          </p:cNvPr>
          <p:cNvSpPr>
            <a:spLocks noGrp="1"/>
          </p:cNvSpPr>
          <p:nvPr>
            <p:ph type="title"/>
          </p:nvPr>
        </p:nvSpPr>
        <p:spPr>
          <a:xfrm>
            <a:off x="703028" y="0"/>
            <a:ext cx="10515600" cy="1057523"/>
          </a:xfrm>
        </p:spPr>
        <p:txBody>
          <a:bodyPr>
            <a:normAutofit/>
          </a:bodyPr>
          <a:lstStyle/>
          <a:p>
            <a:r>
              <a:rPr lang="en-US" dirty="0"/>
              <a:t>The Flow of BH-AI (part 1)</a:t>
            </a:r>
            <a:endParaRPr lang="en-MY" dirty="0"/>
          </a:p>
        </p:txBody>
      </p:sp>
      <p:pic>
        <p:nvPicPr>
          <p:cNvPr id="5" name="Content Placeholder 4">
            <a:extLst>
              <a:ext uri="{FF2B5EF4-FFF2-40B4-BE49-F238E27FC236}">
                <a16:creationId xmlns:a16="http://schemas.microsoft.com/office/drawing/2014/main" id="{128B02FC-9FFC-C3CD-A64D-31B22486B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37" y="1057523"/>
            <a:ext cx="9520925" cy="5536587"/>
          </a:xfrm>
        </p:spPr>
      </p:pic>
    </p:spTree>
    <p:extLst>
      <p:ext uri="{BB962C8B-B14F-4D97-AF65-F5344CB8AC3E}">
        <p14:creationId xmlns:p14="http://schemas.microsoft.com/office/powerpoint/2010/main" val="121063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CB4E-4561-CAA6-A88B-BE2E1E9A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DC61F-AF6D-D7E6-833C-A598AC02E7AD}"/>
              </a:ext>
            </a:extLst>
          </p:cNvPr>
          <p:cNvSpPr>
            <a:spLocks noGrp="1"/>
          </p:cNvSpPr>
          <p:nvPr>
            <p:ph type="title"/>
          </p:nvPr>
        </p:nvSpPr>
        <p:spPr/>
        <p:txBody>
          <a:bodyPr>
            <a:normAutofit/>
          </a:bodyPr>
          <a:lstStyle/>
          <a:p>
            <a:r>
              <a:rPr lang="en-US" dirty="0"/>
              <a:t>The Flow of BH-AI (part 2)</a:t>
            </a:r>
            <a:endParaRPr lang="en-MY" dirty="0"/>
          </a:p>
        </p:txBody>
      </p:sp>
      <p:pic>
        <p:nvPicPr>
          <p:cNvPr id="7" name="Content Placeholder 6">
            <a:extLst>
              <a:ext uri="{FF2B5EF4-FFF2-40B4-BE49-F238E27FC236}">
                <a16:creationId xmlns:a16="http://schemas.microsoft.com/office/drawing/2014/main" id="{02CCAAED-75B0-3AD3-DFB0-14A728895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654"/>
            <a:ext cx="10515600" cy="4261377"/>
          </a:xfrm>
        </p:spPr>
      </p:pic>
    </p:spTree>
    <p:extLst>
      <p:ext uri="{BB962C8B-B14F-4D97-AF65-F5344CB8AC3E}">
        <p14:creationId xmlns:p14="http://schemas.microsoft.com/office/powerpoint/2010/main" val="9795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55C-58AA-680A-1C23-DEBAE8F29E29}"/>
              </a:ext>
            </a:extLst>
          </p:cNvPr>
          <p:cNvSpPr>
            <a:spLocks noGrp="1"/>
          </p:cNvSpPr>
          <p:nvPr>
            <p:ph type="title"/>
          </p:nvPr>
        </p:nvSpPr>
        <p:spPr/>
        <p:txBody>
          <a:bodyPr/>
          <a:lstStyle/>
          <a:p>
            <a:r>
              <a:rPr lang="en-US" dirty="0"/>
              <a:t>The Details Here Are Proven</a:t>
            </a:r>
          </a:p>
        </p:txBody>
      </p:sp>
      <p:sp>
        <p:nvSpPr>
          <p:cNvPr id="3" name="Content Placeholder 2">
            <a:extLst>
              <a:ext uri="{FF2B5EF4-FFF2-40B4-BE49-F238E27FC236}">
                <a16:creationId xmlns:a16="http://schemas.microsoft.com/office/drawing/2014/main" id="{AF966BEC-2737-0C57-0508-4A36AD906B18}"/>
              </a:ext>
            </a:extLst>
          </p:cNvPr>
          <p:cNvSpPr>
            <a:spLocks noGrp="1"/>
          </p:cNvSpPr>
          <p:nvPr>
            <p:ph idx="1"/>
          </p:nvPr>
        </p:nvSpPr>
        <p:spPr/>
        <p:txBody>
          <a:bodyPr>
            <a:noAutofit/>
          </a:bodyPr>
          <a:lstStyle/>
          <a:p>
            <a:pPr marL="0" indent="0" algn="just">
              <a:buNone/>
            </a:pPr>
            <a:r>
              <a:rPr lang="en-US" sz="2200" dirty="0"/>
              <a:t>This document is written for people who understand first-layer enforcement, gateways, and control planes. It assumes familiarity with firewalls, routing, kernel telemetry, and pre-execution decision systems.</a:t>
            </a:r>
          </a:p>
          <a:p>
            <a:pPr marL="0" indent="0" algn="just">
              <a:buNone/>
            </a:pPr>
            <a:endParaRPr lang="en-US" sz="2200" dirty="0"/>
          </a:p>
          <a:p>
            <a:pPr marL="0" indent="0" algn="just">
              <a:buNone/>
            </a:pPr>
            <a:r>
              <a:rPr lang="en-US" sz="2200" dirty="0"/>
              <a:t>Nothing in Battle-Hardened AI is designed as a marketing gimmick: every term (21 layers, semantic execution-denial, trust graph, causal inference) corresponds to concrete modules, code paths, and enforcement points that can be inspected in this repository and its documentation.</a:t>
            </a:r>
          </a:p>
        </p:txBody>
      </p:sp>
    </p:spTree>
    <p:extLst>
      <p:ext uri="{BB962C8B-B14F-4D97-AF65-F5344CB8AC3E}">
        <p14:creationId xmlns:p14="http://schemas.microsoft.com/office/powerpoint/2010/main" val="208796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27D1-66D1-BAAF-4608-7B836912E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485D-41DC-C98A-0A3E-AAA22608CC5D}"/>
              </a:ext>
            </a:extLst>
          </p:cNvPr>
          <p:cNvSpPr>
            <a:spLocks noGrp="1"/>
          </p:cNvSpPr>
          <p:nvPr>
            <p:ph type="title"/>
          </p:nvPr>
        </p:nvSpPr>
        <p:spPr/>
        <p:txBody>
          <a:bodyPr>
            <a:normAutofit/>
          </a:bodyPr>
          <a:lstStyle/>
          <a:p>
            <a:r>
              <a:rPr lang="en-US" dirty="0"/>
              <a:t>The Flow of BH-AI (part 3)</a:t>
            </a:r>
            <a:endParaRPr lang="en-MY" dirty="0"/>
          </a:p>
        </p:txBody>
      </p:sp>
      <p:pic>
        <p:nvPicPr>
          <p:cNvPr id="6" name="Content Placeholder 5">
            <a:extLst>
              <a:ext uri="{FF2B5EF4-FFF2-40B4-BE49-F238E27FC236}">
                <a16:creationId xmlns:a16="http://schemas.microsoft.com/office/drawing/2014/main" id="{13B000C9-3CD4-75B3-2C7C-ED0426250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751"/>
            <a:ext cx="10515600" cy="3685085"/>
          </a:xfrm>
        </p:spPr>
      </p:pic>
    </p:spTree>
    <p:extLst>
      <p:ext uri="{BB962C8B-B14F-4D97-AF65-F5344CB8AC3E}">
        <p14:creationId xmlns:p14="http://schemas.microsoft.com/office/powerpoint/2010/main" val="373890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D7B0-F643-2301-7B72-70093D756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5BD7-43D7-F751-7C3C-5401B7D4D4C1}"/>
              </a:ext>
            </a:extLst>
          </p:cNvPr>
          <p:cNvSpPr>
            <a:spLocks noGrp="1"/>
          </p:cNvSpPr>
          <p:nvPr>
            <p:ph type="title"/>
          </p:nvPr>
        </p:nvSpPr>
        <p:spPr/>
        <p:txBody>
          <a:bodyPr>
            <a:normAutofit/>
          </a:bodyPr>
          <a:lstStyle/>
          <a:p>
            <a:r>
              <a:rPr lang="en-US" dirty="0"/>
              <a:t>The Flow of BH-AI (part 4)</a:t>
            </a:r>
            <a:endParaRPr lang="en-MY" dirty="0"/>
          </a:p>
        </p:txBody>
      </p:sp>
      <p:pic>
        <p:nvPicPr>
          <p:cNvPr id="7" name="Content Placeholder 6">
            <a:extLst>
              <a:ext uri="{FF2B5EF4-FFF2-40B4-BE49-F238E27FC236}">
                <a16:creationId xmlns:a16="http://schemas.microsoft.com/office/drawing/2014/main" id="{6FF775DA-3C2D-FEC9-8770-C2640E55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6647"/>
            <a:ext cx="10515600" cy="3749294"/>
          </a:xfrm>
        </p:spPr>
      </p:pic>
    </p:spTree>
    <p:extLst>
      <p:ext uri="{BB962C8B-B14F-4D97-AF65-F5344CB8AC3E}">
        <p14:creationId xmlns:p14="http://schemas.microsoft.com/office/powerpoint/2010/main" val="182591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23000">
              <a:srgbClr val="FF0000"/>
            </a:gs>
            <a:gs pos="69000">
              <a:srgbClr val="FF0000"/>
            </a:gs>
            <a:gs pos="97000">
              <a:srgbClr val="FF0000"/>
            </a:gs>
          </a:gsLst>
          <a:path path="circle">
            <a:fillToRect l="50000" t="50000" r="50000" b="50000"/>
          </a:path>
          <a:tileRect/>
        </a:gradFill>
        <a:effectLst/>
      </p:bgPr>
    </p:bg>
    <p:spTree>
      <p:nvGrpSpPr>
        <p:cNvPr id="1" name="">
          <a:extLst>
            <a:ext uri="{FF2B5EF4-FFF2-40B4-BE49-F238E27FC236}">
              <a16:creationId xmlns:a16="http://schemas.microsoft.com/office/drawing/2014/main" id="{234351B7-B29D-AA32-1E07-EC66A4629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891D1-C608-CF13-CBC8-4900A40E980E}"/>
              </a:ext>
            </a:extLst>
          </p:cNvPr>
          <p:cNvSpPr>
            <a:spLocks noGrp="1"/>
          </p:cNvSpPr>
          <p:nvPr>
            <p:ph type="title"/>
          </p:nvPr>
        </p:nvSpPr>
        <p:spPr>
          <a:xfrm>
            <a:off x="838200" y="2766218"/>
            <a:ext cx="10515600" cy="1325563"/>
          </a:xfrm>
        </p:spPr>
        <p:txBody>
          <a:bodyPr/>
          <a:lstStyle/>
          <a:p>
            <a:pPr algn="ctr"/>
            <a:r>
              <a:rPr lang="en-MY" dirty="0">
                <a:solidFill>
                  <a:schemeClr val="bg1"/>
                </a:solidFill>
              </a:rPr>
              <a:t>THANK YOU FOR YOUR TIME</a:t>
            </a:r>
          </a:p>
        </p:txBody>
      </p:sp>
    </p:spTree>
    <p:extLst>
      <p:ext uri="{BB962C8B-B14F-4D97-AF65-F5344CB8AC3E}">
        <p14:creationId xmlns:p14="http://schemas.microsoft.com/office/powerpoint/2010/main" val="340588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tx1"/>
            </a:gs>
            <a:gs pos="83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49F-4345-7B4B-17D2-6A7F640BFB60}"/>
              </a:ext>
            </a:extLst>
          </p:cNvPr>
          <p:cNvSpPr>
            <a:spLocks noGrp="1"/>
          </p:cNvSpPr>
          <p:nvPr>
            <p:ph type="title"/>
          </p:nvPr>
        </p:nvSpPr>
        <p:spPr/>
        <p:txBody>
          <a:bodyPr/>
          <a:lstStyle/>
          <a:p>
            <a:r>
              <a:rPr lang="en-MY" b="1" dirty="0">
                <a:solidFill>
                  <a:schemeClr val="bg1"/>
                </a:solidFill>
              </a:rPr>
              <a:t>Autonomous Execution-Control System</a:t>
            </a:r>
          </a:p>
        </p:txBody>
      </p:sp>
      <p:sp>
        <p:nvSpPr>
          <p:cNvPr id="3" name="Content Placeholder 2">
            <a:extLst>
              <a:ext uri="{FF2B5EF4-FFF2-40B4-BE49-F238E27FC236}">
                <a16:creationId xmlns:a16="http://schemas.microsoft.com/office/drawing/2014/main" id="{56120807-27D2-96CD-EF88-70B67338F6E7}"/>
              </a:ext>
            </a:extLst>
          </p:cNvPr>
          <p:cNvSpPr>
            <a:spLocks noGrp="1"/>
          </p:cNvSpPr>
          <p:nvPr>
            <p:ph idx="1"/>
          </p:nvPr>
        </p:nvSpPr>
        <p:spPr/>
        <p:txBody>
          <a:bodyPr>
            <a:normAutofit fontScale="77500" lnSpcReduction="20000"/>
          </a:bodyPr>
          <a:lstStyle/>
          <a:p>
            <a:pPr algn="just"/>
            <a:r>
              <a:rPr lang="en-US" dirty="0">
                <a:solidFill>
                  <a:schemeClr val="bg1"/>
                </a:solidFill>
              </a:rPr>
              <a:t>A new category of security engineered to </a:t>
            </a:r>
            <a:r>
              <a:rPr lang="en-US" dirty="0">
                <a:solidFill>
                  <a:srgbClr val="FF0000"/>
                </a:solidFill>
              </a:rPr>
              <a:t>operate at the first layer - router and gateway boundary</a:t>
            </a:r>
            <a:r>
              <a:rPr lang="en-US" dirty="0">
                <a:solidFill>
                  <a:schemeClr val="bg1"/>
                </a:solidFill>
              </a:rPr>
              <a:t>, where it functions as an upstream execution-control authority rather than a downstream detection engine. Positioned at the network ingress and egress edge, </a:t>
            </a:r>
            <a:r>
              <a:rPr lang="en-US" dirty="0">
                <a:solidFill>
                  <a:srgbClr val="FF0000"/>
                </a:solidFill>
              </a:rPr>
              <a:t>it evaluates interactions before they acquire operational meaning, issuing deterministic allow or deny decisions prior to engagement with firewalls, NGFWs, IDS/IPS, or endpoint tools.</a:t>
            </a:r>
          </a:p>
          <a:p>
            <a:pPr algn="just"/>
            <a:r>
              <a:rPr lang="en-US" dirty="0">
                <a:solidFill>
                  <a:schemeClr val="bg1"/>
                </a:solidFill>
              </a:rPr>
              <a:t>Instead of relying solely on signatures or reactive alerts, it performs </a:t>
            </a:r>
            <a:r>
              <a:rPr lang="en-US" b="1" dirty="0">
                <a:solidFill>
                  <a:schemeClr val="bg1"/>
                </a:solidFill>
              </a:rPr>
              <a:t>pre-execution decisioning with full contextual awareness</a:t>
            </a:r>
            <a:r>
              <a:rPr lang="en-US" dirty="0">
                <a:solidFill>
                  <a:schemeClr val="bg1"/>
                </a:solidFill>
              </a:rPr>
              <a:t>—correlating semantic intent, behavioral patterns, temporal sequencing, environmental state, and causal relationships across observed entities. This enables it to assess not only what is occurring, but why it is occurring and whether the interaction is logically valid within the system’s defined execution model.</a:t>
            </a:r>
          </a:p>
          <a:p>
            <a:pPr algn="just"/>
            <a:r>
              <a:rPr lang="en-US" dirty="0">
                <a:solidFill>
                  <a:schemeClr val="bg1"/>
                </a:solidFill>
              </a:rPr>
              <a:t>By acting at this first control layer, it reduces attack surface exposure, suppresses malicious state transitions before propagation, and supplies structured decision outputs that downstream security systems can enforce, correlate, and audit. The result is a unified decision plane that precedes and strengthens the existing security stack rather than competing with it.</a:t>
            </a:r>
          </a:p>
        </p:txBody>
      </p:sp>
    </p:spTree>
    <p:extLst>
      <p:ext uri="{BB962C8B-B14F-4D97-AF65-F5344CB8AC3E}">
        <p14:creationId xmlns:p14="http://schemas.microsoft.com/office/powerpoint/2010/main" val="351983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EA57-B0B7-05EA-5872-169501E7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3B93-FBF5-7461-B06A-8982A3031B69}"/>
              </a:ext>
            </a:extLst>
          </p:cNvPr>
          <p:cNvSpPr>
            <a:spLocks noGrp="1"/>
          </p:cNvSpPr>
          <p:nvPr>
            <p:ph type="title"/>
          </p:nvPr>
        </p:nvSpPr>
        <p:spPr>
          <a:xfrm>
            <a:off x="838200" y="215496"/>
            <a:ext cx="10515600" cy="660593"/>
          </a:xfrm>
        </p:spPr>
        <p:txBody>
          <a:bodyPr>
            <a:normAutofit fontScale="90000"/>
          </a:bodyPr>
          <a:lstStyle/>
          <a:p>
            <a:r>
              <a:rPr lang="en-MY" dirty="0"/>
              <a:t>Summary Highlights</a:t>
            </a:r>
          </a:p>
        </p:txBody>
      </p:sp>
      <p:sp>
        <p:nvSpPr>
          <p:cNvPr id="3" name="Content Placeholder 2">
            <a:extLst>
              <a:ext uri="{FF2B5EF4-FFF2-40B4-BE49-F238E27FC236}">
                <a16:creationId xmlns:a16="http://schemas.microsoft.com/office/drawing/2014/main" id="{9891AA78-3826-5DA9-A83D-BCB75D72FF84}"/>
              </a:ext>
            </a:extLst>
          </p:cNvPr>
          <p:cNvSpPr>
            <a:spLocks noGrp="1"/>
          </p:cNvSpPr>
          <p:nvPr>
            <p:ph idx="1"/>
          </p:nvPr>
        </p:nvSpPr>
        <p:spPr>
          <a:xfrm>
            <a:off x="838200" y="998777"/>
            <a:ext cx="10515600" cy="4351338"/>
          </a:xfrm>
        </p:spPr>
        <p:txBody>
          <a:bodyPr>
            <a:noAutofit/>
          </a:bodyPr>
          <a:lstStyle/>
          <a:p>
            <a:pPr algn="just"/>
            <a:r>
              <a:rPr lang="en-US" sz="2000" dirty="0"/>
              <a:t>Blocks malicious actions </a:t>
            </a:r>
            <a:r>
              <a:rPr lang="en-US" sz="2000" b="1" dirty="0"/>
              <a:t>**before execution**</a:t>
            </a:r>
            <a:r>
              <a:rPr lang="en-US" sz="2000" dirty="0"/>
              <a:t> using a 21-layer AI ensemble and a final semantic execution-denial gate.</a:t>
            </a:r>
          </a:p>
          <a:p>
            <a:pPr algn="just"/>
            <a:r>
              <a:rPr lang="en-US" sz="2000" dirty="0"/>
              <a:t>Acts as a </a:t>
            </a:r>
            <a:r>
              <a:rPr lang="en-US" sz="2000" b="1" dirty="0"/>
              <a:t>**first-layer firewall commander**</a:t>
            </a:r>
            <a:r>
              <a:rPr lang="en-US" sz="2000" dirty="0"/>
              <a:t> for gateways and routers, deciding what should be blocked while delegating actual enforcement to the local firewall control plane.</a:t>
            </a:r>
          </a:p>
          <a:p>
            <a:pPr algn="just"/>
            <a:r>
              <a:rPr lang="en-US" sz="2000" dirty="0"/>
              <a:t>Works </a:t>
            </a:r>
            <a:r>
              <a:rPr lang="en-US" sz="2000" b="1" dirty="0"/>
              <a:t>**without agents**</a:t>
            </a:r>
            <a:r>
              <a:rPr lang="en-US" sz="2000" dirty="0"/>
              <a:t>, exporting neutral JSON that plugs into existing SIEM, SOAR, firewall, and XDR stacks.</a:t>
            </a:r>
          </a:p>
          <a:p>
            <a:pPr algn="just"/>
            <a:r>
              <a:rPr lang="en-US" sz="2000" dirty="0"/>
              <a:t>Provides documented coverage for </a:t>
            </a:r>
            <a:r>
              <a:rPr lang="en-US" sz="2000" b="1" dirty="0"/>
              <a:t>**43 MITRE ATT&amp;CK techniques**</a:t>
            </a:r>
            <a:r>
              <a:rPr lang="en-US" sz="2000" dirty="0"/>
              <a:t> via pre-execution denial and trust degradation.</a:t>
            </a:r>
          </a:p>
          <a:p>
            <a:pPr algn="just"/>
            <a:r>
              <a:rPr lang="en-US" sz="2000" dirty="0"/>
              <a:t>Built for </a:t>
            </a:r>
            <a:r>
              <a:rPr lang="en-US" sz="2000" b="1" dirty="0"/>
              <a:t>**enterprise, government, and national-security**</a:t>
            </a:r>
            <a:r>
              <a:rPr lang="en-US" sz="2000" dirty="0"/>
              <a:t> defense use cases where autonomy, auditability, and privacy are mandatory.</a:t>
            </a:r>
          </a:p>
          <a:p>
            <a:pPr algn="just"/>
            <a:r>
              <a:rPr lang="en-US" sz="2000" dirty="0"/>
              <a:t>Optionally connects to a </a:t>
            </a:r>
            <a:r>
              <a:rPr lang="en-US" sz="2000" b="1" dirty="0"/>
              <a:t>**central relay/VPS**</a:t>
            </a:r>
            <a:r>
              <a:rPr lang="en-US" sz="2000" dirty="0"/>
              <a:t> where many Battle-Hardened AI nodes share only sanitized attack patterns and receive model/signature updates,</a:t>
            </a:r>
          </a:p>
          <a:p>
            <a:pPr algn="just"/>
            <a:r>
              <a:rPr lang="en-US" sz="2000" dirty="0"/>
              <a:t>So global learning improves over time without any customer content or PII leaving local infrastructure.</a:t>
            </a:r>
          </a:p>
          <a:p>
            <a:pPr algn="just"/>
            <a:r>
              <a:rPr lang="en-US" sz="2000" dirty="0"/>
              <a:t>Implements </a:t>
            </a:r>
            <a:r>
              <a:rPr lang="en-US" sz="2000" b="1" dirty="0"/>
              <a:t>**5 production-ready ML pipeline hardening features**</a:t>
            </a:r>
            <a:r>
              <a:rPr lang="en-US" sz="2000" dirty="0"/>
              <a:t> (see </a:t>
            </a:r>
            <a:r>
              <a:rPr lang="en-US" sz="2000" i="1" dirty="0"/>
              <a:t>*Architecture Enhancements: ML Pipeline Hardening Layer*</a:t>
            </a:r>
            <a:r>
              <a:rPr lang="en-US" sz="2000" dirty="0"/>
              <a:t> below for details).</a:t>
            </a:r>
          </a:p>
        </p:txBody>
      </p:sp>
    </p:spTree>
    <p:extLst>
      <p:ext uri="{BB962C8B-B14F-4D97-AF65-F5344CB8AC3E}">
        <p14:creationId xmlns:p14="http://schemas.microsoft.com/office/powerpoint/2010/main" val="373067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F58-C9A0-16F1-32A3-24F80C4822C9}"/>
              </a:ext>
            </a:extLst>
          </p:cNvPr>
          <p:cNvSpPr>
            <a:spLocks noGrp="1"/>
          </p:cNvSpPr>
          <p:nvPr>
            <p:ph type="title"/>
          </p:nvPr>
        </p:nvSpPr>
        <p:spPr/>
        <p:txBody>
          <a:bodyPr/>
          <a:lstStyle/>
          <a:p>
            <a:r>
              <a:rPr lang="en-MY" dirty="0"/>
              <a:t>Executive Summary</a:t>
            </a:r>
          </a:p>
        </p:txBody>
      </p:sp>
      <p:sp>
        <p:nvSpPr>
          <p:cNvPr id="3" name="Content Placeholder 2">
            <a:extLst>
              <a:ext uri="{FF2B5EF4-FFF2-40B4-BE49-F238E27FC236}">
                <a16:creationId xmlns:a16="http://schemas.microsoft.com/office/drawing/2014/main" id="{3E19AE73-183D-85EF-B74D-EDA2F1BC1771}"/>
              </a:ext>
            </a:extLst>
          </p:cNvPr>
          <p:cNvSpPr>
            <a:spLocks noGrp="1"/>
          </p:cNvSpPr>
          <p:nvPr>
            <p:ph idx="1"/>
          </p:nvPr>
        </p:nvSpPr>
        <p:spPr/>
        <p:txBody>
          <a:bodyPr>
            <a:normAutofit fontScale="92500"/>
          </a:bodyPr>
          <a:lstStyle/>
          <a:p>
            <a:pPr algn="just"/>
            <a:r>
              <a:rPr lang="en-US" sz="2400" b="1" dirty="0"/>
              <a:t>**Stop breaches before they start:**</a:t>
            </a:r>
            <a:r>
              <a:rPr lang="en-US" sz="2400" dirty="0"/>
              <a:t> Battle-Hardened AI sits at the gateway and decides what is allowed to execute, blocking malicious activity before it reaches servers, endpoints, or data.</a:t>
            </a:r>
          </a:p>
          <a:p>
            <a:pPr algn="just"/>
            <a:r>
              <a:rPr lang="en-US" sz="2400" b="1" dirty="0"/>
              <a:t>**Reduce analyst load, not add to it:**</a:t>
            </a:r>
            <a:r>
              <a:rPr lang="en-US" sz="2400" dirty="0"/>
              <a:t> It runs autonomously with explainable decisions and conservative defaults, cutting noise instead of generating more alerts.</a:t>
            </a:r>
          </a:p>
          <a:p>
            <a:pPr algn="just"/>
            <a:r>
              <a:rPr lang="en-US" sz="2400" b="1" dirty="0"/>
              <a:t>**Integrate with what you already have:**</a:t>
            </a:r>
            <a:r>
              <a:rPr lang="en-US" sz="2400" dirty="0"/>
              <a:t> Decisions are exported as simple JSON and enforced through existing firewalls, SIEM, SOAR, and EDR/XDR tools—no rip-and-replace.</a:t>
            </a:r>
          </a:p>
          <a:p>
            <a:pPr algn="just"/>
            <a:r>
              <a:rPr lang="en-US" sz="2400" b="1" dirty="0"/>
              <a:t>**Protect privacy and sovereignty:**</a:t>
            </a:r>
            <a:r>
              <a:rPr lang="en-US" sz="2400" dirty="0"/>
              <a:t> Detection happens on your infrastructure, and when the optional relay to the central VPS is enabled, only anonymized</a:t>
            </a:r>
          </a:p>
          <a:p>
            <a:pPr algn="just"/>
            <a:r>
              <a:rPr lang="en-US" sz="2400" dirty="0"/>
              <a:t>Patterns and statistics are shared—no raw payloads, credentials, or customer data.</a:t>
            </a:r>
          </a:p>
        </p:txBody>
      </p:sp>
    </p:spTree>
    <p:extLst>
      <p:ext uri="{BB962C8B-B14F-4D97-AF65-F5344CB8AC3E}">
        <p14:creationId xmlns:p14="http://schemas.microsoft.com/office/powerpoint/2010/main" val="366877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9671-0FC5-5EDE-7E8E-1E84AB6E0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FCB4E-F04D-7023-8DF8-57EE37638353}"/>
              </a:ext>
            </a:extLst>
          </p:cNvPr>
          <p:cNvSpPr>
            <a:spLocks noGrp="1"/>
          </p:cNvSpPr>
          <p:nvPr>
            <p:ph type="title"/>
          </p:nvPr>
        </p:nvSpPr>
        <p:spPr/>
        <p:txBody>
          <a:bodyPr/>
          <a:lstStyle/>
          <a:p>
            <a:r>
              <a:rPr lang="en-US" dirty="0"/>
              <a:t>What Battle-Hardened AI Is Not</a:t>
            </a:r>
          </a:p>
        </p:txBody>
      </p:sp>
      <p:sp>
        <p:nvSpPr>
          <p:cNvPr id="3" name="Content Placeholder 2">
            <a:extLst>
              <a:ext uri="{FF2B5EF4-FFF2-40B4-BE49-F238E27FC236}">
                <a16:creationId xmlns:a16="http://schemas.microsoft.com/office/drawing/2014/main" id="{C2560ADD-69A8-59E3-6A85-FAF97AC32D64}"/>
              </a:ext>
            </a:extLst>
          </p:cNvPr>
          <p:cNvSpPr>
            <a:spLocks noGrp="1"/>
          </p:cNvSpPr>
          <p:nvPr>
            <p:ph idx="1"/>
          </p:nvPr>
        </p:nvSpPr>
        <p:spPr/>
        <p:txBody>
          <a:bodyPr>
            <a:normAutofit/>
          </a:bodyPr>
          <a:lstStyle/>
          <a:p>
            <a:pPr marL="0" indent="0">
              <a:buNone/>
            </a:pPr>
            <a:r>
              <a:rPr lang="en-US" sz="2200" dirty="0"/>
              <a:t>To remain strictly focused as </a:t>
            </a:r>
            <a:r>
              <a:rPr lang="en-US" sz="2200" b="1" dirty="0"/>
              <a:t>a first-layer decision </a:t>
            </a:r>
            <a:r>
              <a:rPr lang="en-US" sz="2200" dirty="0"/>
              <a:t>system, Battle-Hardened AI does </a:t>
            </a:r>
            <a:r>
              <a:rPr lang="en-US" sz="2200" b="1" dirty="0"/>
              <a:t>not</a:t>
            </a:r>
            <a:r>
              <a:rPr lang="en-US" sz="2200" dirty="0"/>
              <a:t>:</a:t>
            </a:r>
          </a:p>
          <a:p>
            <a:r>
              <a:rPr lang="en-US" sz="2200" dirty="0"/>
              <a:t>Act as a SIEM (log aggregator)</a:t>
            </a:r>
          </a:p>
          <a:p>
            <a:r>
              <a:rPr lang="en-US" sz="2200" dirty="0"/>
              <a:t>Act as a SOAR (workflow orchestrator)</a:t>
            </a:r>
          </a:p>
          <a:p>
            <a:r>
              <a:rPr lang="en-US" sz="2200" dirty="0"/>
              <a:t>Act as an EDR (host process monitor)</a:t>
            </a:r>
          </a:p>
          <a:p>
            <a:r>
              <a:rPr lang="en-US" sz="2200" dirty="0"/>
              <a:t>Act as an IAM (identity manager)</a:t>
            </a:r>
          </a:p>
          <a:p>
            <a:r>
              <a:rPr lang="en-US" sz="2200" dirty="0"/>
              <a:t>Act as a threat intel aggregator</a:t>
            </a:r>
          </a:p>
          <a:p>
            <a:r>
              <a:rPr lang="en-US" sz="2200" dirty="0"/>
              <a:t>It makes </a:t>
            </a:r>
            <a:r>
              <a:rPr lang="en-US" sz="2200" b="1" dirty="0"/>
              <a:t>execution decisions only</a:t>
            </a:r>
            <a:r>
              <a:rPr lang="en-US" sz="2200" dirty="0"/>
              <a:t>.</a:t>
            </a:r>
          </a:p>
        </p:txBody>
      </p:sp>
    </p:spTree>
    <p:extLst>
      <p:ext uri="{BB962C8B-B14F-4D97-AF65-F5344CB8AC3E}">
        <p14:creationId xmlns:p14="http://schemas.microsoft.com/office/powerpoint/2010/main" val="69485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85CE-C3A5-2FCF-6D89-4B10EB791D95}"/>
              </a:ext>
            </a:extLst>
          </p:cNvPr>
          <p:cNvSpPr>
            <a:spLocks noGrp="1"/>
          </p:cNvSpPr>
          <p:nvPr>
            <p:ph type="title"/>
          </p:nvPr>
        </p:nvSpPr>
        <p:spPr>
          <a:xfrm>
            <a:off x="838200" y="2766218"/>
            <a:ext cx="10515600" cy="1325563"/>
          </a:xfrm>
        </p:spPr>
        <p:txBody>
          <a:bodyPr/>
          <a:lstStyle/>
          <a:p>
            <a:pPr algn="ctr"/>
            <a:r>
              <a:rPr lang="en-MY" dirty="0">
                <a:solidFill>
                  <a:schemeClr val="bg1"/>
                </a:solidFill>
              </a:rPr>
              <a:t>THE TOPOLOGIES</a:t>
            </a:r>
          </a:p>
        </p:txBody>
      </p:sp>
    </p:spTree>
    <p:extLst>
      <p:ext uri="{BB962C8B-B14F-4D97-AF65-F5344CB8AC3E}">
        <p14:creationId xmlns:p14="http://schemas.microsoft.com/office/powerpoint/2010/main" val="21594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BB9A2-0F7B-AAC9-4F09-1F8322FE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6" y="0"/>
            <a:ext cx="4572000" cy="6858000"/>
          </a:xfrm>
          <a:prstGeom prst="rect">
            <a:avLst/>
          </a:prstGeom>
        </p:spPr>
      </p:pic>
      <p:pic>
        <p:nvPicPr>
          <p:cNvPr id="7" name="Picture 6">
            <a:extLst>
              <a:ext uri="{FF2B5EF4-FFF2-40B4-BE49-F238E27FC236}">
                <a16:creationId xmlns:a16="http://schemas.microsoft.com/office/drawing/2014/main" id="{1AB45C5D-A4AE-605E-DB05-9A4073DB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96" y="0"/>
            <a:ext cx="4572000" cy="6858000"/>
          </a:xfrm>
          <a:prstGeom prst="rect">
            <a:avLst/>
          </a:prstGeom>
        </p:spPr>
      </p:pic>
    </p:spTree>
    <p:extLst>
      <p:ext uri="{BB962C8B-B14F-4D97-AF65-F5344CB8AC3E}">
        <p14:creationId xmlns:p14="http://schemas.microsoft.com/office/powerpoint/2010/main" val="421631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7CC65D-4D47-9DF2-94FB-C7D8D9245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63" y="0"/>
            <a:ext cx="4572000" cy="6858000"/>
          </a:xfrm>
          <a:prstGeom prst="rect">
            <a:avLst/>
          </a:prstGeom>
        </p:spPr>
      </p:pic>
      <p:pic>
        <p:nvPicPr>
          <p:cNvPr id="11" name="Picture 10">
            <a:extLst>
              <a:ext uri="{FF2B5EF4-FFF2-40B4-BE49-F238E27FC236}">
                <a16:creationId xmlns:a16="http://schemas.microsoft.com/office/drawing/2014/main" id="{CDB2B94F-08B2-677C-89CF-5F72653C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63" y="0"/>
            <a:ext cx="4572000" cy="6858000"/>
          </a:xfrm>
          <a:prstGeom prst="rect">
            <a:avLst/>
          </a:prstGeom>
        </p:spPr>
      </p:pic>
    </p:spTree>
    <p:extLst>
      <p:ext uri="{BB962C8B-B14F-4D97-AF65-F5344CB8AC3E}">
        <p14:creationId xmlns:p14="http://schemas.microsoft.com/office/powerpoint/2010/main" val="255939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1474</Words>
  <Application>Microsoft Office PowerPoint</Application>
  <PresentationFormat>Widescreen</PresentationFormat>
  <Paragraphs>65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Aptos</vt:lpstr>
      <vt:lpstr>Arial</vt:lpstr>
      <vt:lpstr>Calibri</vt:lpstr>
      <vt:lpstr>Calibri Light</vt:lpstr>
      <vt:lpstr>Office Theme</vt:lpstr>
      <vt:lpstr>Battle-Hardened  AI</vt:lpstr>
      <vt:lpstr>The Details Here Are Proven</vt:lpstr>
      <vt:lpstr>Autonomous Execution-Control System</vt:lpstr>
      <vt:lpstr>Summary Highlights</vt:lpstr>
      <vt:lpstr>Executive Summary</vt:lpstr>
      <vt:lpstr>What Battle-Hardened AI Is Not</vt:lpstr>
      <vt:lpstr>THE TOPOLOGIES</vt:lpstr>
      <vt:lpstr>PowerPoint Presentation</vt:lpstr>
      <vt:lpstr>PowerPoint Presentation</vt:lpstr>
      <vt:lpstr>PowerPoint Presentation</vt:lpstr>
      <vt:lpstr>PowerPoint Presentation</vt:lpstr>
      <vt:lpstr>DEEP DIVE</vt:lpstr>
      <vt:lpstr>What Makes Us Different</vt:lpstr>
      <vt:lpstr>Privacy-Preserving Defensive Mesh</vt:lpstr>
      <vt:lpstr>Enhancing Existing Security Controls (part 1)</vt:lpstr>
      <vt:lpstr>Enhancing Existing Security Controls (part 2)</vt:lpstr>
      <vt:lpstr>21 AI DETECTION SIGNALS</vt:lpstr>
      <vt:lpstr>The Flow of BH-AI (part 1)</vt:lpstr>
      <vt:lpstr>The Flow of BH-AI (part 2)</vt:lpstr>
      <vt:lpstr>The Flow of BH-AI (part 3)</vt:lpstr>
      <vt:lpstr>The Flow of BH-AI (part 4)</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Parssanth Navaratnam</dc:creator>
  <cp:lastModifiedBy>Parssanth Navaratnam</cp:lastModifiedBy>
  <cp:revision>10</cp:revision>
  <dcterms:created xsi:type="dcterms:W3CDTF">2026-01-28T10:55:42Z</dcterms:created>
  <dcterms:modified xsi:type="dcterms:W3CDTF">2026-02-19T07:27:45Z</dcterms:modified>
</cp:coreProperties>
</file>